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2" r:id="rId1"/>
  </p:sldMasterIdLst>
  <p:notesMasterIdLst>
    <p:notesMasterId r:id="rId13"/>
  </p:notes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FEF73D-C470-4C86-B6FF-574C9DDD5863}" v="238" dt="2022-09-20T21:03:29.271"/>
    <p1510:client id="{205C2EEE-479B-45DF-9B26-9BABEC6511E6}" v="548" dt="2022-09-18T22:38:25.248"/>
    <p1510:client id="{3BD18058-D6F6-469D-AA03-145E7A6E6955}" v="52" dt="2022-09-21T00:36:05.511"/>
    <p1510:client id="{49A2A58D-505F-4714-B99A-AD6CA00F90F3}" v="513" dt="2022-09-20T21:22:44.528"/>
    <p1510:client id="{4AB16570-AE8C-4844-99F9-E425749D71C2}" v="403" dt="2022-09-18T12:38:09.617"/>
    <p1510:client id="{77486924-853E-4B7B-AABC-FEE37EEECADB}" v="8" dt="2022-09-18T12:10:24.689"/>
    <p1510:client id="{895C0BC0-DE23-440B-B0DA-C7FAD0A17400}" v="52" dt="2022-09-20T15:02:52.226"/>
    <p1510:client id="{9C0B40CF-3623-49D4-8236-18C2F39145E0}" v="18" dt="2022-09-20T18:57:18.892"/>
    <p1510:client id="{AB130157-0EAD-4D0A-BA77-81C2C61EACD5}" v="146" dt="2022-09-20T21:34:09.5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7D7395-B1B7-45FA-B384-E368D8D2BB71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1BC028-9018-46C2-AD75-B26026160A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9010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1BC028-9018-46C2-AD75-B26026160A4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509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1BC028-9018-46C2-AD75-B26026160A4F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7872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681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158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735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76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52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09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087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385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815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A54C80-263E-416B-A8E0-580EDEADCBDC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558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25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815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63DC66-1A05-4547-94D3-D4C3416D4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279" y="494951"/>
            <a:ext cx="8542945" cy="1979802"/>
          </a:xfrm>
        </p:spPr>
        <p:txBody>
          <a:bodyPr/>
          <a:lstStyle/>
          <a:p>
            <a:r>
              <a:rPr lang="pt-BR" sz="3600">
                <a:latin typeface="Arial" panose="020B0604020202020204" pitchFamily="34" charset="0"/>
                <a:cs typeface="Arial" panose="020B0604020202020204" pitchFamily="34" charset="0"/>
              </a:rPr>
              <a:t>Projeto: Desenvolvimento web front-</a:t>
            </a:r>
            <a:r>
              <a:rPr lang="pt-BR" sz="3600" err="1"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endParaRPr lang="pt-BR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0193BC-D6A0-4221-9FEB-6161EE699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279" y="2973898"/>
            <a:ext cx="7885652" cy="3225567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Análise e Desenvolvimento de Sistemas</a:t>
            </a:r>
          </a:p>
          <a:p>
            <a:pPr algn="l"/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Pontifícia Universidade Católica de Minas Gerais</a:t>
            </a:r>
          </a:p>
          <a:p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spcBef>
                <a:spcPts val="600"/>
              </a:spcBef>
            </a:pPr>
            <a:b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André Paiva</a:t>
            </a:r>
          </a:p>
          <a:p>
            <a:pPr algn="l">
              <a:spcBef>
                <a:spcPts val="600"/>
              </a:spcBef>
            </a:pPr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Henrique de Brito Leite</a:t>
            </a:r>
          </a:p>
          <a:p>
            <a:pPr algn="l">
              <a:spcBef>
                <a:spcPts val="600"/>
              </a:spcBef>
            </a:pPr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Fabrício Maia dos Santos                             </a:t>
            </a:r>
          </a:p>
          <a:p>
            <a:pPr algn="l">
              <a:spcBef>
                <a:spcPts val="600"/>
              </a:spcBef>
            </a:pPr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</a:t>
            </a:r>
          </a:p>
          <a:p>
            <a:pPr algn="l">
              <a:spcBef>
                <a:spcPts val="600"/>
              </a:spcBef>
            </a:pPr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    Belo Horizonte</a:t>
            </a:r>
          </a:p>
          <a:p>
            <a:pPr algn="l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2889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novo ">
            <a:hlinkClick r:id="" action="ppaction://media"/>
            <a:extLst>
              <a:ext uri="{FF2B5EF4-FFF2-40B4-BE49-F238E27FC236}">
                <a16:creationId xmlns:a16="http://schemas.microsoft.com/office/drawing/2014/main" id="{1BD25FD7-349B-4972-AF9E-AA7DCC486D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66381"/>
            <a:ext cx="10218198" cy="5747736"/>
          </a:xfrm>
          <a:prstGeom prst="rect">
            <a:avLst/>
          </a:prstGeom>
        </p:spPr>
      </p:pic>
      <p:sp>
        <p:nvSpPr>
          <p:cNvPr id="17" name="CaixaDeTexto 16">
            <a:extLst>
              <a:ext uri="{FF2B5EF4-FFF2-40B4-BE49-F238E27FC236}">
                <a16:creationId xmlns:a16="http://schemas.microsoft.com/office/drawing/2014/main" id="{CB6E79E8-ABD1-4B7E-AA7B-60E400253C3E}"/>
              </a:ext>
            </a:extLst>
          </p:cNvPr>
          <p:cNvSpPr txBox="1"/>
          <p:nvPr/>
        </p:nvSpPr>
        <p:spPr>
          <a:xfrm>
            <a:off x="88776" y="184666"/>
            <a:ext cx="5264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Demonstração da solução </a:t>
            </a:r>
          </a:p>
        </p:txBody>
      </p:sp>
    </p:spTree>
    <p:extLst>
      <p:ext uri="{BB962C8B-B14F-4D97-AF65-F5344CB8AC3E}">
        <p14:creationId xmlns:p14="http://schemas.microsoft.com/office/powerpoint/2010/main" val="30265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4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93939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9EAEAAC-1608-48FC-9DC2-DE4525A79565}"/>
              </a:ext>
            </a:extLst>
          </p:cNvPr>
          <p:cNvSpPr txBox="1"/>
          <p:nvPr/>
        </p:nvSpPr>
        <p:spPr>
          <a:xfrm>
            <a:off x="2086079" y="1397674"/>
            <a:ext cx="867348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/>
              <a:t>Conclusão</a:t>
            </a:r>
          </a:p>
          <a:p>
            <a:pPr algn="ctr"/>
            <a:r>
              <a:rPr lang="pt-BR" dirty="0"/>
              <a:t> </a:t>
            </a:r>
            <a:br>
              <a:rPr lang="pt-BR" dirty="0"/>
            </a:br>
            <a:r>
              <a:rPr lang="pt-BR" dirty="0"/>
              <a:t>Nós, do grupo três, concluímos com muita satisfação a elaboração dessa primeira etapa do projeto, visto que superamos objetivos propostos e desafios que tornaram essa jornada difícil e complicada mas que enriqueceu muito nosso conhecimento no curso de ADS.</a:t>
            </a:r>
          </a:p>
          <a:p>
            <a:pPr algn="ctr"/>
            <a:br>
              <a:rPr lang="pt-BR" dirty="0"/>
            </a:br>
            <a:r>
              <a:rPr lang="pt-BR" dirty="0"/>
              <a:t> 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EB3C0A5-4796-4A01-AD56-C29C264185D2}"/>
              </a:ext>
            </a:extLst>
          </p:cNvPr>
          <p:cNvSpPr txBox="1"/>
          <p:nvPr/>
        </p:nvSpPr>
        <p:spPr>
          <a:xfrm>
            <a:off x="8572500" y="5588000"/>
            <a:ext cx="384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07/12/2022 </a:t>
            </a:r>
            <a:br>
              <a:rPr lang="pt-BR" dirty="0"/>
            </a:br>
            <a:r>
              <a:rPr lang="pt-BR" dirty="0"/>
              <a:t>PUC MG – Belo Horizonte </a:t>
            </a:r>
          </a:p>
        </p:txBody>
      </p:sp>
    </p:spTree>
    <p:extLst>
      <p:ext uri="{BB962C8B-B14F-4D97-AF65-F5344CB8AC3E}">
        <p14:creationId xmlns:p14="http://schemas.microsoft.com/office/powerpoint/2010/main" val="2087352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1C55C6-538B-46D1-BBE1-BFA431F79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Contextualização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8B0922-BAFE-4FF0-B40A-892C54090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pt-BR" dirty="0">
                <a:ea typeface="+mn-lt"/>
                <a:cs typeface="+mn-lt"/>
              </a:rPr>
              <a:t>Atualmente, uma das maiores dúvidas entre os jovens entre 17 e 22 anos, é na escolha de qual carreira seguir. </a:t>
            </a:r>
            <a:endParaRPr lang="pt-BR" dirty="0"/>
          </a:p>
          <a:p>
            <a:pPr marL="0" indent="0">
              <a:buNone/>
            </a:pPr>
            <a:r>
              <a:rPr lang="pt-BR" dirty="0">
                <a:ea typeface="+mn-lt"/>
                <a:cs typeface="+mn-lt"/>
              </a:rPr>
              <a:t>Devido a essa dificuldade na escolha de profissão, os jovens acabam escolhendo uma área em que não se identificam, tornando-os insatisfeitos com seu trabalho, e possivelmente desistindo de seus cursos após algum tempo.</a:t>
            </a:r>
          </a:p>
          <a:p>
            <a:pPr marL="0" indent="0">
              <a:buNone/>
            </a:pPr>
            <a:r>
              <a:rPr lang="pt-BR" sz="2800" b="1" dirty="0">
                <a:ea typeface="Calibri"/>
                <a:cs typeface="Calibri"/>
              </a:rPr>
              <a:t>Problemática</a:t>
            </a:r>
          </a:p>
          <a:p>
            <a:pPr marL="0" indent="0">
              <a:buNone/>
            </a:pPr>
            <a:r>
              <a:rPr lang="pt-BR" dirty="0">
                <a:ea typeface="Calibri"/>
                <a:cs typeface="Calibri"/>
              </a:rPr>
              <a:t>O problema que se busca resolver com esse projeto, está na </a:t>
            </a:r>
            <a:r>
              <a:rPr lang="pt-BR" dirty="0">
                <a:ea typeface="+mn-lt"/>
                <a:cs typeface="+mn-lt"/>
              </a:rPr>
              <a:t>dificuldade dos jovens em escolherem um curso para seguir após a conclusão do Ensino Médio.</a:t>
            </a:r>
            <a:endParaRPr lang="pt-BR" dirty="0"/>
          </a:p>
          <a:p>
            <a:pPr marL="0" indent="0">
              <a:buNone/>
            </a:pP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3367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A63268-730E-8E37-16B4-521FCD455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386" y="-268"/>
            <a:ext cx="10058400" cy="1047346"/>
          </a:xfrm>
        </p:spPr>
        <p:txBody>
          <a:bodyPr/>
          <a:lstStyle/>
          <a:p>
            <a:r>
              <a:rPr lang="pt-BR">
                <a:cs typeface="Calibri Light"/>
              </a:rPr>
              <a:t>Personas </a:t>
            </a:r>
            <a:endParaRPr lang="pt-BR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49094021-A480-257F-2253-6E5C331822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3185973"/>
              </p:ext>
            </p:extLst>
          </p:nvPr>
        </p:nvGraphicFramePr>
        <p:xfrm>
          <a:off x="1183341" y="2680450"/>
          <a:ext cx="10199756" cy="2312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4610">
                  <a:extLst>
                    <a:ext uri="{9D8B030D-6E8A-4147-A177-3AD203B41FA5}">
                      <a16:colId xmlns:a16="http://schemas.microsoft.com/office/drawing/2014/main" val="3642878645"/>
                    </a:ext>
                  </a:extLst>
                </a:gridCol>
                <a:gridCol w="7815146">
                  <a:extLst>
                    <a:ext uri="{9D8B030D-6E8A-4147-A177-3AD203B41FA5}">
                      <a16:colId xmlns:a16="http://schemas.microsoft.com/office/drawing/2014/main" val="4246311713"/>
                    </a:ext>
                  </a:extLst>
                </a:gridCol>
              </a:tblGrid>
              <a:tr h="2312894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Nome: 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Marina da Silva </a:t>
                      </a:r>
                    </a:p>
                    <a:p>
                      <a:pPr lvl="0">
                        <a:buNone/>
                      </a:pPr>
                      <a:r>
                        <a:rPr lang="pt-BR" sz="1800" b="1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Idade: 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21 anos</a:t>
                      </a:r>
                    </a:p>
                    <a:p>
                      <a:pPr lvl="0">
                        <a:buNone/>
                      </a:pPr>
                      <a:r>
                        <a:rPr lang="pt-BR" sz="1800" b="1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Ocupação: 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</a:rPr>
                        <a:t>Analista de Suporte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Formação: 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Cursando Análise e Desenvolvimento de Sistemas</a:t>
                      </a:r>
                    </a:p>
                    <a:p>
                      <a:pPr marL="0" lvl="0" indent="0">
                        <a:buNone/>
                      </a:pPr>
                      <a:r>
                        <a:rPr lang="pt-BR" sz="1800" b="1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Frustrações: 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</a:rPr>
                        <a:t>“Já cursei diversas faculdades e nunca me encontrei em uma. Não sei o que gostaria de cursar de verdade.”</a:t>
                      </a:r>
                    </a:p>
                    <a:p>
                      <a:pPr lvl="0">
                        <a:buNone/>
                      </a:pPr>
                      <a:endParaRPr lang="pt-BR" sz="1800" b="1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8519536"/>
                  </a:ext>
                </a:extLst>
              </a:tr>
            </a:tbl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F24E371D-032C-8E2A-36B7-70A5E77BB064}"/>
              </a:ext>
            </a:extLst>
          </p:cNvPr>
          <p:cNvSpPr txBox="1"/>
          <p:nvPr/>
        </p:nvSpPr>
        <p:spPr>
          <a:xfrm>
            <a:off x="1183341" y="1828799"/>
            <a:ext cx="9000564" cy="11923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ea typeface="+mn-lt"/>
                <a:cs typeface="+mn-lt"/>
              </a:rPr>
              <a:t>As personas referidas são membros da equipe, que passaram pelo problema a ser resolvido através desse projeto.</a:t>
            </a:r>
            <a:endParaRPr lang="pt-BR"/>
          </a:p>
          <a:p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27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CB6E17-C148-2F3A-DC54-1C965DD6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0386" y="1818840"/>
            <a:ext cx="10058400" cy="4023360"/>
          </a:xfrm>
          <a:noFill/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endParaRPr lang="pt-BR">
              <a:cs typeface="Calibri" panose="020F0502020204030204"/>
            </a:endParaRPr>
          </a:p>
          <a:p>
            <a:pPr marL="0" indent="0">
              <a:buNone/>
            </a:pPr>
            <a:endParaRPr lang="pt-BR">
              <a:cs typeface="Calibri" panose="020F0502020204030204"/>
            </a:endParaRP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FD7CCDEF-F381-7F9F-12A7-9069375A51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4419761"/>
              </p:ext>
            </p:extLst>
          </p:nvPr>
        </p:nvGraphicFramePr>
        <p:xfrm>
          <a:off x="1063214" y="1706031"/>
          <a:ext cx="10336375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1474">
                  <a:extLst>
                    <a:ext uri="{9D8B030D-6E8A-4147-A177-3AD203B41FA5}">
                      <a16:colId xmlns:a16="http://schemas.microsoft.com/office/drawing/2014/main" val="3602940578"/>
                    </a:ext>
                  </a:extLst>
                </a:gridCol>
                <a:gridCol w="7724901">
                  <a:extLst>
                    <a:ext uri="{9D8B030D-6E8A-4147-A177-3AD203B41FA5}">
                      <a16:colId xmlns:a16="http://schemas.microsoft.com/office/drawing/2014/main" val="2028848284"/>
                    </a:ext>
                  </a:extLst>
                </a:gridCol>
              </a:tblGrid>
              <a:tr h="115194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Nome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: Carlos Henrique Caputo</a:t>
                      </a:r>
                      <a:endParaRPr lang="pt-BR" sz="1800" b="1" i="0" u="none" strike="noStrike" noProof="0" dirty="0">
                        <a:latin typeface="Calibri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Idade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:16 </a:t>
                      </a:r>
                      <a:endParaRPr lang="pt-BR" dirty="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Ocupação: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 Estudante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Formação Acadêmica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: Último ano do Ensino Médio</a:t>
                      </a:r>
                      <a:endParaRPr lang="pt-BR" dirty="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r>
                        <a:rPr lang="pt-BR" sz="1800" b="1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Frustrações</a:t>
                      </a:r>
                      <a:r>
                        <a:rPr lang="pt-BR" sz="1800" b="0" i="0" u="none" strike="noStrike" noProof="0" dirty="0">
                          <a:solidFill>
                            <a:schemeClr val="tx1"/>
                          </a:solidFill>
                          <a:latin typeface="Calibri"/>
                        </a:rPr>
                        <a:t>: “Estou me formando e não sei o que quero cursar. Não me vejo atuando na área escolhida.“</a:t>
                      </a:r>
                      <a:endParaRPr lang="pt-B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945854"/>
                  </a:ext>
                </a:extLst>
              </a:tr>
              <a:tr h="115194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>
                          <a:latin typeface="Calibri"/>
                        </a:rPr>
                        <a:t>Nome</a:t>
                      </a:r>
                      <a:r>
                        <a:rPr lang="pt-BR" sz="1800" b="0" i="0" u="none" strike="noStrike" noProof="0">
                          <a:latin typeface="Calibri"/>
                        </a:rPr>
                        <a:t>: Carolina Caputo Jorge </a:t>
                      </a:r>
                      <a:endParaRPr lang="pt-BR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>
                          <a:latin typeface="Calibri"/>
                        </a:rPr>
                        <a:t>Idade</a:t>
                      </a:r>
                      <a:r>
                        <a:rPr lang="pt-BR" sz="1800" b="0" i="0" u="none" strike="noStrike" noProof="0">
                          <a:latin typeface="Calibri"/>
                        </a:rPr>
                        <a:t>: 22</a:t>
                      </a:r>
                      <a:endParaRPr lang="pt-BR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>
                          <a:latin typeface="Calibri"/>
                        </a:rPr>
                        <a:t>Ocupação Atual</a:t>
                      </a:r>
                      <a:r>
                        <a:rPr lang="pt-BR" sz="1800" b="0" i="0" u="none" strike="noStrike" noProof="0">
                          <a:latin typeface="Calibri"/>
                        </a:rPr>
                        <a:t>: Estudante</a:t>
                      </a:r>
                      <a:endParaRPr lang="pt-BR"/>
                    </a:p>
                    <a:p>
                      <a:pPr lvl="0">
                        <a:buNone/>
                      </a:pPr>
                      <a:endParaRPr lang="pt-BR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 dirty="0">
                          <a:latin typeface="Calibri"/>
                        </a:rPr>
                        <a:t>Formação Acadêmica</a:t>
                      </a:r>
                      <a:r>
                        <a:rPr lang="pt-BR" sz="1800" b="0" i="0" u="none" strike="noStrike" noProof="0" dirty="0">
                          <a:latin typeface="Calibri"/>
                        </a:rPr>
                        <a:t>: Curso trancado de Administração</a:t>
                      </a:r>
                      <a:endParaRPr lang="pt-BR" dirty="0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 dirty="0">
                          <a:latin typeface="Calibri"/>
                        </a:rPr>
                        <a:t>Frustrações</a:t>
                      </a:r>
                      <a:r>
                        <a:rPr lang="pt-BR" sz="1800" b="0" i="0" u="none" strike="noStrike" noProof="0" dirty="0">
                          <a:latin typeface="Calibri"/>
                        </a:rPr>
                        <a:t>: “Abandonei o curso de administração no 3º semestre. Não sei bem o que quero cursar.“</a:t>
                      </a:r>
                      <a:endParaRPr lang="pt-BR" dirty="0"/>
                    </a:p>
                    <a:p>
                      <a:pPr lvl="0">
                        <a:buNone/>
                      </a:pPr>
                      <a:endParaRPr lang="pt-BR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550811"/>
                  </a:ext>
                </a:extLst>
              </a:tr>
              <a:tr h="1151940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>
                          <a:latin typeface="Calibri"/>
                        </a:rPr>
                        <a:t>Nome</a:t>
                      </a:r>
                      <a:r>
                        <a:rPr lang="pt-BR" sz="1800" b="0" i="0" u="none" strike="noStrike" noProof="0">
                          <a:latin typeface="Calibri"/>
                        </a:rPr>
                        <a:t>: Roberto Lucas Souza </a:t>
                      </a:r>
                      <a:endParaRPr lang="pt-BR"/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i="0" u="none" strike="noStrike" noProof="0">
                          <a:latin typeface="Calibri"/>
                        </a:rPr>
                        <a:t>Idade</a:t>
                      </a:r>
                      <a:r>
                        <a:rPr lang="pt-BR" sz="1800" b="0" i="0" u="none" strike="noStrike" noProof="0">
                          <a:latin typeface="Calibri"/>
                        </a:rPr>
                        <a:t>: 40</a:t>
                      </a:r>
                      <a:endParaRPr lang="pt-BR"/>
                    </a:p>
                    <a:p>
                      <a:pPr lvl="0">
                        <a:buNone/>
                      </a:pPr>
                      <a:r>
                        <a:rPr lang="pt-BR" sz="1800" b="1" i="0" u="none" strike="noStrike" noProof="0">
                          <a:latin typeface="Calibri"/>
                        </a:rPr>
                        <a:t>Ocupação Atual</a:t>
                      </a:r>
                      <a:r>
                        <a:rPr lang="pt-BR" sz="1800" b="0" i="0" u="none" strike="noStrike" noProof="0">
                          <a:latin typeface="Calibri"/>
                        </a:rPr>
                        <a:t>: Especialista em CRM</a:t>
                      </a:r>
                      <a:endParaRPr lang="pt-BR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pt-BR" sz="1800" b="1" i="0" u="none" strike="noStrike" noProof="0" dirty="0"/>
                        <a:t>Formação Acadêmica</a:t>
                      </a:r>
                      <a:r>
                        <a:rPr lang="pt-BR" sz="1800" b="0" i="0" u="none" strike="noStrike" noProof="0" dirty="0"/>
                        <a:t>: Engenharia Química</a:t>
                      </a:r>
                      <a:endParaRPr lang="pt-BR" dirty="0"/>
                    </a:p>
                    <a:p>
                      <a:pPr lvl="0">
                        <a:buNone/>
                      </a:pPr>
                      <a:endParaRPr lang="pt-BR" sz="1800" b="1" i="0" u="none" strike="noStrike" noProof="0" dirty="0">
                        <a:latin typeface="Calibri"/>
                      </a:endParaRPr>
                    </a:p>
                    <a:p>
                      <a:pPr lvl="0">
                        <a:buNone/>
                      </a:pPr>
                      <a:r>
                        <a:rPr lang="pt-BR" sz="1800" b="1" i="0" u="none" strike="noStrike" noProof="0" dirty="0">
                          <a:latin typeface="Calibri"/>
                        </a:rPr>
                        <a:t>Frustrações</a:t>
                      </a:r>
                      <a:r>
                        <a:rPr lang="pt-BR" sz="1800" b="0" i="0" u="none" strike="noStrike" noProof="0" dirty="0">
                          <a:latin typeface="Calibri"/>
                        </a:rPr>
                        <a:t>: “Me formei em Engenharia Química mas atualmente trabalho na área de CRM de uma </a:t>
                      </a:r>
                      <a:r>
                        <a:rPr lang="pt-BR" sz="1800" b="0" i="0" u="none" strike="noStrike" noProof="0" dirty="0" err="1">
                          <a:latin typeface="Calibri"/>
                        </a:rPr>
                        <a:t>fintech</a:t>
                      </a:r>
                      <a:r>
                        <a:rPr lang="pt-BR" sz="1800" b="0" i="0" u="none" strike="noStrike" noProof="0" dirty="0">
                          <a:latin typeface="Calibri"/>
                        </a:rPr>
                        <a:t>.“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932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8665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1FE7D-CACB-3E97-06AA-7F5A34280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402" y="-326714"/>
            <a:ext cx="10058400" cy="1450757"/>
          </a:xfrm>
        </p:spPr>
        <p:txBody>
          <a:bodyPr/>
          <a:lstStyle/>
          <a:p>
            <a:r>
              <a:rPr lang="pt-BR">
                <a:cs typeface="Calibri Light"/>
              </a:rPr>
              <a:t>Histórias de usuário</a:t>
            </a:r>
            <a:endParaRPr lang="pt-BR"/>
          </a:p>
        </p:txBody>
      </p:sp>
      <p:graphicFrame>
        <p:nvGraphicFramePr>
          <p:cNvPr id="5" name="Espaço Reservado para Conteúdo 4">
            <a:extLst>
              <a:ext uri="{FF2B5EF4-FFF2-40B4-BE49-F238E27FC236}">
                <a16:creationId xmlns:a16="http://schemas.microsoft.com/office/drawing/2014/main" id="{92D2D08C-0A42-1C15-EAF1-EB5A7E2BD6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2798750"/>
              </p:ext>
            </p:extLst>
          </p:nvPr>
        </p:nvGraphicFramePr>
        <p:xfrm>
          <a:off x="1096536" y="1245219"/>
          <a:ext cx="10058400" cy="49609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1266875006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219516764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407743840"/>
                    </a:ext>
                  </a:extLst>
                </a:gridCol>
              </a:tblGrid>
              <a:tr h="46641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Quem?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O que quero?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Por quê quero?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471150"/>
                  </a:ext>
                </a:extLst>
              </a:tr>
              <a:tr h="1017641">
                <a:tc row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200"/>
                        </a:spcAft>
                      </a:pPr>
                      <a:br>
                        <a:rPr lang="pt-BR" sz="1200" u="none" strike="noStrike">
                          <a:effectLst/>
                        </a:rPr>
                      </a:br>
                      <a:br>
                        <a:rPr lang="pt-BR" sz="1200" u="none" strike="noStrike">
                          <a:effectLst/>
                        </a:rPr>
                      </a:br>
                      <a:endParaRPr lang="pt-BR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Caroline Caputo</a:t>
                      </a:r>
                      <a:endParaRPr lang="pt-BR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 Jorge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Gostaria de saber com quais áreas me identifico, através dos meus gostos e habilidades.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Para poder traçar um plano de carreira, saber o que cursar e em qual área atuar.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8688181"/>
                  </a:ext>
                </a:extLst>
              </a:tr>
              <a:tr h="996435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dirty="0">
                          <a:effectLst/>
                        </a:rPr>
                        <a:t>Quero escolher um curso e ficar nele.</a:t>
                      </a:r>
                      <a:endParaRPr lang="pt-BR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Pois não quero seguir uma área e não gostar dela no final.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650785"/>
                  </a:ext>
                </a:extLst>
              </a:tr>
              <a:tr h="74202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Carlos Henrique</a:t>
                      </a:r>
                      <a:endParaRPr lang="pt-BR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 Caputo 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Saber em qual área seguir após a conclusão do ensino médio.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Pois quero ir para a faculdade logo quando acabar os estudos.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942228"/>
                  </a:ext>
                </a:extLst>
              </a:tr>
              <a:tr h="99643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Marina da </a:t>
                      </a:r>
                      <a:endParaRPr lang="pt-BR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Silva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Me autoconhecer profissionalmente, entender em qual área do mercado quero atuar.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Pois não quero me sentir insatisfeita futuramente com minha profissão. 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5351262"/>
                  </a:ext>
                </a:extLst>
              </a:tr>
              <a:tr h="742027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Roberto Lucas</a:t>
                      </a:r>
                      <a:endParaRPr lang="pt-BR">
                        <a:effectLst/>
                      </a:endParaRPr>
                    </a:p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 Souza 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>
                          <a:effectLst/>
                        </a:rPr>
                        <a:t>Mesmo aos 40 anos, quero fazer outra faculdade e escolher uma boa opção de curso.</a:t>
                      </a:r>
                      <a:endParaRPr lang="pt-BR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dirty="0">
                          <a:effectLst/>
                        </a:rPr>
                        <a:t>Para poder evoluir mais no meu trabalho atual.</a:t>
                      </a:r>
                      <a:endParaRPr lang="pt-BR" dirty="0">
                        <a:effectLst/>
                      </a:endParaRPr>
                    </a:p>
                  </a:txBody>
                  <a:tcPr marL="63500" marR="63500" marT="63500" marB="6350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6138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6631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7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49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9C0C32-0D24-510A-3528-B8DA6AAFC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pt-BR" sz="3600">
                <a:solidFill>
                  <a:srgbClr val="FFFFFF"/>
                </a:solidFill>
                <a:ea typeface="+mj-lt"/>
                <a:cs typeface="+mj-lt"/>
              </a:rPr>
              <a:t>Requisitos do sistema</a:t>
            </a:r>
            <a:endParaRPr lang="pt-BR" sz="3600">
              <a:solidFill>
                <a:srgbClr val="FFFFFF"/>
              </a:solidFill>
            </a:endParaRPr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7F9CD4CB-B3D1-2540-D7CE-F0B991639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>
            <a:normAutofit/>
          </a:bodyPr>
          <a:lstStyle/>
          <a:p>
            <a:r>
              <a:rPr lang="pt-BR" sz="1500">
                <a:solidFill>
                  <a:srgbClr val="FFFFFF"/>
                </a:solidFill>
                <a:ea typeface="+mn-lt"/>
                <a:cs typeface="+mn-lt"/>
              </a:rPr>
              <a:t>O projeto em questão pode ser observado através de seu escopo, que foi construído por meio do estudo dos Requisitos Funcionais e Não Funcionais para mostrar o que o produto final deve apresentar.</a:t>
            </a:r>
            <a:endParaRPr lang="pt-BR" sz="1500">
              <a:solidFill>
                <a:srgbClr val="FFFFFF"/>
              </a:solidFill>
              <a:cs typeface="Calibri" panose="020F0502020204030204"/>
            </a:endParaRPr>
          </a:p>
          <a:p>
            <a:r>
              <a:rPr lang="pt-BR" sz="1500">
                <a:solidFill>
                  <a:srgbClr val="FFFFFF"/>
                </a:solidFill>
                <a:ea typeface="+mn-lt"/>
                <a:cs typeface="+mn-lt"/>
              </a:rPr>
              <a:t>Através das definições a seguir, serão apresentados tais requisitos. </a:t>
            </a:r>
            <a:endParaRPr lang="pt-BR" sz="1500">
              <a:solidFill>
                <a:srgbClr val="FFFFFF"/>
              </a:solidFill>
            </a:endParaRPr>
          </a:p>
          <a:p>
            <a:br>
              <a:rPr lang="en-US" sz="1500">
                <a:solidFill>
                  <a:srgbClr val="FFFFFF"/>
                </a:solidFill>
              </a:rPr>
            </a:br>
            <a:endParaRPr lang="en-US" sz="1500">
              <a:solidFill>
                <a:srgbClr val="FFFFFF"/>
              </a:solidFill>
            </a:endParaRPr>
          </a:p>
        </p:txBody>
      </p:sp>
      <p:sp>
        <p:nvSpPr>
          <p:cNvPr id="56" name="Rectangle 51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3" name="Tabela 12">
            <a:extLst>
              <a:ext uri="{FF2B5EF4-FFF2-40B4-BE49-F238E27FC236}">
                <a16:creationId xmlns:a16="http://schemas.microsoft.com/office/drawing/2014/main" id="{3B255D61-BBA2-370F-EF4D-C40ABBC9B1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368778"/>
              </p:ext>
            </p:extLst>
          </p:nvPr>
        </p:nvGraphicFramePr>
        <p:xfrm>
          <a:off x="4732903" y="386080"/>
          <a:ext cx="6795992" cy="4489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464">
                  <a:extLst>
                    <a:ext uri="{9D8B030D-6E8A-4147-A177-3AD203B41FA5}">
                      <a16:colId xmlns:a16="http://schemas.microsoft.com/office/drawing/2014/main" val="3042614360"/>
                    </a:ext>
                  </a:extLst>
                </a:gridCol>
                <a:gridCol w="4565724">
                  <a:extLst>
                    <a:ext uri="{9D8B030D-6E8A-4147-A177-3AD203B41FA5}">
                      <a16:colId xmlns:a16="http://schemas.microsoft.com/office/drawing/2014/main" val="3083418665"/>
                    </a:ext>
                  </a:extLst>
                </a:gridCol>
                <a:gridCol w="1290804">
                  <a:extLst>
                    <a:ext uri="{9D8B030D-6E8A-4147-A177-3AD203B41FA5}">
                      <a16:colId xmlns:a16="http://schemas.microsoft.com/office/drawing/2014/main" val="2725127468"/>
                    </a:ext>
                  </a:extLst>
                </a:gridCol>
              </a:tblGrid>
              <a:tr h="444265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500">
                        <a:effectLst/>
                      </a:endParaRPr>
                    </a:p>
                  </a:txBody>
                  <a:tcPr marL="85172" marR="85172" marT="85172" marB="85172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2000">
                          <a:effectLst/>
                        </a:rPr>
                        <a:t>Requisitos Funcionais</a:t>
                      </a:r>
                    </a:p>
                  </a:txBody>
                  <a:tcPr marL="85172" marR="85172" marT="85172" marB="85172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500">
                        <a:effectLst/>
                      </a:endParaRPr>
                    </a:p>
                  </a:txBody>
                  <a:tcPr marL="85172" marR="85172" marT="85172" marB="85172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7588978"/>
                  </a:ext>
                </a:extLst>
              </a:tr>
              <a:tr h="44426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 b="1">
                          <a:effectLst/>
                        </a:rPr>
                        <a:t>Código</a:t>
                      </a:r>
                      <a:endParaRPr lang="pt-BR" sz="2400" b="1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 b="1">
                          <a:effectLst/>
                        </a:rPr>
                        <a:t>Descrição</a:t>
                      </a:r>
                      <a:endParaRPr lang="pt-BR" sz="2400" b="1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 b="1">
                          <a:effectLst/>
                        </a:rPr>
                        <a:t>Importância</a:t>
                      </a:r>
                      <a:endParaRPr lang="pt-BR" sz="2400" b="1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856135"/>
                  </a:ext>
                </a:extLst>
              </a:tr>
              <a:tr h="66912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001-RF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A página inicial do projeto deverá ser clara, concisa e informativa.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Alta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1029845"/>
                  </a:ext>
                </a:extLst>
              </a:tr>
              <a:tr h="444265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002-RF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O site deverá ter um questionário (teste de aptidão).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Alta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3651420"/>
                  </a:ext>
                </a:extLst>
              </a:tr>
              <a:tr h="66912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003-RF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As perguntas devem ser exibidas, uma após a outra, com possibilidade de voltar a anterior.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Alta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1125880"/>
                  </a:ext>
                </a:extLst>
              </a:tr>
              <a:tr h="89398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004-RF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 dirty="0">
                          <a:effectLst/>
                        </a:rPr>
                        <a:t>O site deverá mostrar o perfil do usuário após o resultado do teste vocacional.</a:t>
                      </a:r>
                      <a:endParaRPr lang="pt-BR" sz="2400" dirty="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>
                          <a:effectLst/>
                        </a:rPr>
                        <a:t>Alta</a:t>
                      </a:r>
                      <a:endParaRPr lang="pt-BR" sz="240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540810"/>
                  </a:ext>
                </a:extLst>
              </a:tr>
              <a:tr h="89398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 dirty="0">
                          <a:effectLst/>
                        </a:rPr>
                        <a:t>005-RF</a:t>
                      </a:r>
                      <a:endParaRPr lang="pt-BR" sz="2400" dirty="0">
                        <a:effectLst/>
                      </a:endParaRPr>
                    </a:p>
                  </a:txBody>
                  <a:tcPr marL="85173" marR="85173" marT="85173" marB="85173"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 dirty="0">
                          <a:effectLst/>
                        </a:rPr>
                        <a:t>O site deverá ser responsivo permitindo a visualização em um celular de forma adequada.</a:t>
                      </a:r>
                      <a:endParaRPr lang="pt-BR" sz="2400" dirty="0">
                        <a:effectLst/>
                      </a:endParaRPr>
                    </a:p>
                  </a:txBody>
                  <a:tcPr marL="85173" marR="85173" marT="85173" marB="8517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500" dirty="0">
                          <a:effectLst/>
                        </a:rPr>
                        <a:t>Média</a:t>
                      </a:r>
                      <a:endParaRPr lang="pt-BR" sz="2400" dirty="0">
                        <a:effectLst/>
                      </a:endParaRPr>
                    </a:p>
                  </a:txBody>
                  <a:tcPr marL="85173" marR="85173" marT="85173" marB="8517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9867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5997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CF104F-658D-C022-1FDD-D8B9725D0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>
            <a:normAutofit/>
          </a:bodyPr>
          <a:lstStyle/>
          <a:p>
            <a:r>
              <a:rPr lang="pt-BR" sz="3600">
                <a:solidFill>
                  <a:srgbClr val="FFFFFF"/>
                </a:solidFill>
                <a:cs typeface="Calibri Light"/>
              </a:rPr>
              <a:t>Requisitos do  </a:t>
            </a:r>
            <a:br>
              <a:rPr lang="pt-BR" sz="3600">
                <a:solidFill>
                  <a:srgbClr val="FFFFFF"/>
                </a:solidFill>
                <a:cs typeface="Calibri Light"/>
              </a:rPr>
            </a:br>
            <a:r>
              <a:rPr lang="pt-BR" sz="3600">
                <a:solidFill>
                  <a:srgbClr val="FFFFFF"/>
                </a:solidFill>
                <a:cs typeface="Calibri Light"/>
              </a:rPr>
              <a:t>sistema</a:t>
            </a:r>
            <a:endParaRPr lang="pt-BR" sz="3600">
              <a:solidFill>
                <a:srgbClr val="FFFFFF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2162568-F05C-E732-7E85-D8027927C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653800"/>
            <a:ext cx="3084844" cy="3335519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pt-BR" sz="1500">
                <a:solidFill>
                  <a:srgbClr val="FFFFFF"/>
                </a:solidFill>
                <a:latin typeface="Arial"/>
                <a:ea typeface="Arial"/>
                <a:cs typeface="Arial"/>
              </a:rPr>
              <a:t>A tabela a seguir apresenta os requisitos não funcionais que o projeto deverá atender</a:t>
            </a:r>
            <a:endParaRPr lang="en-US" sz="1500">
              <a:solidFill>
                <a:srgbClr val="FFFFFF"/>
              </a:solidFill>
              <a:latin typeface="Calibri" panose="020F0502020204030204"/>
              <a:ea typeface="Arial"/>
              <a:cs typeface="Calibri" panose="020F0502020204030204"/>
            </a:endParaRPr>
          </a:p>
          <a:p>
            <a:pPr marL="0" indent="0">
              <a:buNone/>
            </a:pPr>
            <a:endParaRPr lang="pt-BR" sz="1500">
              <a:solidFill>
                <a:srgbClr val="FFFFFF"/>
              </a:solidFill>
              <a:latin typeface="Arial"/>
              <a:cs typeface="Arial"/>
            </a:endParaRPr>
          </a:p>
          <a:p>
            <a:pPr marL="0" indent="0">
              <a:buNone/>
            </a:pPr>
            <a:endParaRPr lang="pt-BR" sz="150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8" name="Espaço Reservado para Conteúdo 4">
            <a:extLst>
              <a:ext uri="{FF2B5EF4-FFF2-40B4-BE49-F238E27FC236}">
                <a16:creationId xmlns:a16="http://schemas.microsoft.com/office/drawing/2014/main" id="{8CD38BCC-CBB0-6161-D988-2363EEED8F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1729685"/>
              </p:ext>
            </p:extLst>
          </p:nvPr>
        </p:nvGraphicFramePr>
        <p:xfrm>
          <a:off x="4905595" y="640080"/>
          <a:ext cx="6470928" cy="3137094"/>
        </p:xfrm>
        <a:graphic>
          <a:graphicData uri="http://schemas.openxmlformats.org/drawingml/2006/table">
            <a:tbl>
              <a:tblPr firstRow="1" bandRow="1">
                <a:solidFill>
                  <a:srgbClr val="F2F2F2">
                    <a:alpha val="30196"/>
                  </a:srgbClr>
                </a:solidFill>
                <a:tableStyleId>{3B4B98B0-60AC-42C2-AFA5-B58CD77FA1E5}</a:tableStyleId>
              </a:tblPr>
              <a:tblGrid>
                <a:gridCol w="919495">
                  <a:extLst>
                    <a:ext uri="{9D8B030D-6E8A-4147-A177-3AD203B41FA5}">
                      <a16:colId xmlns:a16="http://schemas.microsoft.com/office/drawing/2014/main" val="4050423042"/>
                    </a:ext>
                  </a:extLst>
                </a:gridCol>
                <a:gridCol w="4365279">
                  <a:extLst>
                    <a:ext uri="{9D8B030D-6E8A-4147-A177-3AD203B41FA5}">
                      <a16:colId xmlns:a16="http://schemas.microsoft.com/office/drawing/2014/main" val="826615333"/>
                    </a:ext>
                  </a:extLst>
                </a:gridCol>
                <a:gridCol w="1186154">
                  <a:extLst>
                    <a:ext uri="{9D8B030D-6E8A-4147-A177-3AD203B41FA5}">
                      <a16:colId xmlns:a16="http://schemas.microsoft.com/office/drawing/2014/main" val="2762148828"/>
                    </a:ext>
                  </a:extLst>
                </a:gridCol>
              </a:tblGrid>
              <a:tr h="383942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000" b="0" u="none" strike="noStrike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5310" marR="40053" marT="65622" marB="65622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Requisitos não Funcionais</a:t>
                      </a:r>
                    </a:p>
                  </a:txBody>
                  <a:tcPr marL="81114" marR="81114" marT="40557" marB="40557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000" b="0" u="none" strike="noStrike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5310" marR="40053" marT="65622" marB="65622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3256642"/>
                  </a:ext>
                </a:extLst>
              </a:tr>
              <a:tr h="312402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Código</a:t>
                      </a:r>
                      <a:endParaRPr lang="pt-BR" sz="1000" b="0" cap="none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5310" marR="40054" marT="65623" marB="65623" anchor="ctr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Descrição</a:t>
                      </a:r>
                      <a:endParaRPr lang="pt-BR" sz="1000" b="0" cap="none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5310" marR="40054" marT="65623" marB="65623" anchor="ctr">
                    <a:lnL w="12700" cmpd="sng">
                      <a:solidFill>
                        <a:schemeClr val="tx1"/>
                      </a:solidFill>
                    </a:lnL>
                    <a:lnR w="12700" cmpd="sng">
                      <a:solidFill>
                        <a:schemeClr val="tx1"/>
                      </a:solidFill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b="0" u="none" strike="noStrike" cap="none" spc="0" dirty="0">
                          <a:solidFill>
                            <a:schemeClr val="bg1"/>
                          </a:solidFill>
                          <a:effectLst/>
                        </a:rPr>
                        <a:t>Importância</a:t>
                      </a:r>
                      <a:endParaRPr lang="pt-BR" sz="1000" b="0" cap="none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85310" marR="40054" marT="65623" marB="65623" anchor="ctr">
                    <a:lnL w="12700" cmpd="sng">
                      <a:solidFill>
                        <a:schemeClr val="tx1"/>
                      </a:solidFill>
                    </a:lnL>
                    <a:lnR w="12700" cmpd="sng">
                      <a:solidFill>
                        <a:schemeClr val="tx1"/>
                      </a:solidFill>
                    </a:lnR>
                    <a:lnT w="12700" cmpd="sng">
                      <a:solidFill>
                        <a:schemeClr val="tx1"/>
                      </a:solidFill>
                    </a:lnT>
                    <a:lnB w="12700" cmpd="sng">
                      <a:solidFill>
                        <a:schemeClr val="tx1"/>
                      </a:solidFill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4531065"/>
                  </a:ext>
                </a:extLst>
              </a:tr>
              <a:tr h="48815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001-RNF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Ao concluir o questionário, o site deverá dar uma resposta em no máximo 1 minuto.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Média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6863680"/>
                  </a:ext>
                </a:extLst>
              </a:tr>
              <a:tr h="48815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002-RNF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O site deve lembrar das respostas do usuário para quando ele entrar novamente na página. 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Baixa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2322940"/>
                  </a:ext>
                </a:extLst>
              </a:tr>
              <a:tr h="48815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003-RNF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O site deve ser publicado em um ambiente acessível 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publicamente na Internet (Repl.it, GitHub </a:t>
                      </a:r>
                      <a:r>
                        <a:rPr lang="pt-BR" sz="1100" u="none" strike="noStrike" cap="none" spc="0" dirty="0" err="1">
                          <a:solidFill>
                            <a:schemeClr val="tx1"/>
                          </a:solidFill>
                          <a:effectLst/>
                        </a:rPr>
                        <a:t>Pages</a:t>
                      </a: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pt-BR" sz="1100" u="none" strike="noStrike" cap="none" spc="0" dirty="0" err="1">
                          <a:solidFill>
                            <a:schemeClr val="tx1"/>
                          </a:solidFill>
                          <a:effectLst/>
                        </a:rPr>
                        <a:t>Heroku</a:t>
                      </a: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)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4905091"/>
                  </a:ext>
                </a:extLst>
              </a:tr>
              <a:tr h="48815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004-RNF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O site deve ter bom nível de contraste entre os elementos da tela em conformidade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Média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446947"/>
                  </a:ext>
                </a:extLst>
              </a:tr>
              <a:tr h="48815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005-RNF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O site deve ser compatível com os principais navegadores do mercado (Google Chrome, Firefox, Microsoft Edge)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Alta</a:t>
                      </a:r>
                      <a:endParaRPr lang="pt-BR" sz="1100" cap="none" spc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5310" marR="40054" marT="65623" marB="65623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596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2132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FA49D98-68AD-48F5-81D9-89EE005D4306}"/>
              </a:ext>
            </a:extLst>
          </p:cNvPr>
          <p:cNvSpPr txBox="1"/>
          <p:nvPr/>
        </p:nvSpPr>
        <p:spPr>
          <a:xfrm>
            <a:off x="701336" y="559293"/>
            <a:ext cx="7483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0" dirty="0">
                <a:solidFill>
                  <a:srgbClr val="24292F"/>
                </a:solidFill>
                <a:effectLst/>
                <a:latin typeface="-apple-system"/>
              </a:rPr>
              <a:t>Arquitetura da Solução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C02A745-1627-4CD7-AD69-8DE6801A68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37" y="1205624"/>
            <a:ext cx="7718764" cy="490132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03ECD6D-7538-4FD3-8A10-19D1F98729C1}"/>
              </a:ext>
            </a:extLst>
          </p:cNvPr>
          <p:cNvSpPr txBox="1"/>
          <p:nvPr/>
        </p:nvSpPr>
        <p:spPr>
          <a:xfrm>
            <a:off x="8185212" y="882458"/>
            <a:ext cx="387343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b="0" i="0" dirty="0">
                <a:solidFill>
                  <a:srgbClr val="24292F"/>
                </a:solidFill>
                <a:effectLst/>
                <a:latin typeface="-apple-system"/>
              </a:rPr>
              <a:t>A solução implementada conta com os seguintes módulos:</a:t>
            </a:r>
          </a:p>
          <a:p>
            <a:pPr algn="r">
              <a:buFont typeface="Arial" panose="020B0604020202020204" pitchFamily="34" charset="0"/>
              <a:buChar char="•"/>
            </a:pPr>
            <a:r>
              <a:rPr lang="pt-BR" b="1" i="0" dirty="0">
                <a:solidFill>
                  <a:srgbClr val="24292F"/>
                </a:solidFill>
                <a:effectLst/>
                <a:latin typeface="-apple-system"/>
              </a:rPr>
              <a:t>Navegador</a:t>
            </a:r>
            <a:r>
              <a:rPr lang="pt-BR" b="0" i="0" dirty="0">
                <a:solidFill>
                  <a:srgbClr val="24292F"/>
                </a:solidFill>
                <a:effectLst/>
                <a:latin typeface="-apple-system"/>
              </a:rPr>
              <a:t> - Interface básica do sistema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1" i="0" dirty="0">
                <a:solidFill>
                  <a:srgbClr val="24292F"/>
                </a:solidFill>
                <a:effectLst/>
                <a:latin typeface="-apple-system"/>
              </a:rPr>
              <a:t>Páginas Web</a:t>
            </a:r>
            <a:r>
              <a:rPr lang="pt-BR" b="0" i="0" dirty="0">
                <a:solidFill>
                  <a:srgbClr val="24292F"/>
                </a:solidFill>
                <a:effectLst/>
                <a:latin typeface="-apple-system"/>
              </a:rPr>
              <a:t> - Conjunto de arquivos HTML, CSS, </a:t>
            </a:r>
            <a:r>
              <a:rPr lang="pt-BR" b="0" i="0" dirty="0" err="1">
                <a:solidFill>
                  <a:srgbClr val="24292F"/>
                </a:solidFill>
                <a:effectLst/>
                <a:latin typeface="-apple-system"/>
              </a:rPr>
              <a:t>JavaScript</a:t>
            </a:r>
            <a:r>
              <a:rPr lang="pt-BR" b="0" i="0" dirty="0">
                <a:solidFill>
                  <a:srgbClr val="24292F"/>
                </a:solidFill>
                <a:effectLst/>
                <a:latin typeface="-apple-system"/>
              </a:rPr>
              <a:t> e imagens que implementam as funcionalidades do sistema.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1" i="0" dirty="0">
                <a:solidFill>
                  <a:srgbClr val="24292F"/>
                </a:solidFill>
                <a:effectLst/>
                <a:latin typeface="-apple-system"/>
              </a:rPr>
              <a:t>Hospedagem</a:t>
            </a:r>
            <a:r>
              <a:rPr lang="pt-BR" b="0" i="0" dirty="0">
                <a:solidFill>
                  <a:srgbClr val="24292F"/>
                </a:solidFill>
                <a:effectLst/>
                <a:latin typeface="-apple-system"/>
              </a:rPr>
              <a:t> - local na Internet onde as páginas são mantidas e acessadas pelo navegador.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endParaRPr lang="pt-BR" dirty="0">
              <a:solidFill>
                <a:srgbClr val="24292F"/>
              </a:solidFill>
              <a:latin typeface="-apple-system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rgbClr val="24292F"/>
                </a:solidFill>
                <a:latin typeface="-apple-system"/>
              </a:rPr>
              <a:t>Obs</a:t>
            </a:r>
            <a:r>
              <a:rPr lang="pt-BR" dirty="0">
                <a:solidFill>
                  <a:srgbClr val="24292F"/>
                </a:solidFill>
                <a:latin typeface="-apple-system"/>
              </a:rPr>
              <a:t>: Devido a mudança na política de cobranças do </a:t>
            </a:r>
            <a:r>
              <a:rPr lang="pt-BR" dirty="0" err="1">
                <a:solidFill>
                  <a:srgbClr val="24292F"/>
                </a:solidFill>
                <a:latin typeface="-apple-system"/>
              </a:rPr>
              <a:t>Heroku</a:t>
            </a:r>
            <a:r>
              <a:rPr lang="pt-BR" dirty="0">
                <a:solidFill>
                  <a:srgbClr val="24292F"/>
                </a:solidFill>
                <a:latin typeface="-apple-system"/>
              </a:rPr>
              <a:t>, o site está hospedado no </a:t>
            </a:r>
            <a:r>
              <a:rPr lang="pt-BR" dirty="0" err="1">
                <a:solidFill>
                  <a:srgbClr val="24292F"/>
                </a:solidFill>
                <a:latin typeface="-apple-system"/>
              </a:rPr>
              <a:t>Git</a:t>
            </a:r>
            <a:r>
              <a:rPr lang="pt-BR" dirty="0">
                <a:solidFill>
                  <a:srgbClr val="24292F"/>
                </a:solidFill>
                <a:latin typeface="-apple-system"/>
              </a:rPr>
              <a:t> hub </a:t>
            </a:r>
            <a:r>
              <a:rPr lang="pt-BR" dirty="0" err="1">
                <a:solidFill>
                  <a:srgbClr val="24292F"/>
                </a:solidFill>
                <a:latin typeface="-apple-system"/>
              </a:rPr>
              <a:t>Pages</a:t>
            </a:r>
            <a:r>
              <a:rPr lang="pt-BR" dirty="0">
                <a:solidFill>
                  <a:srgbClr val="24292F"/>
                </a:solidFill>
                <a:latin typeface="-apple-system"/>
              </a:rPr>
              <a:t>.</a:t>
            </a:r>
            <a:endParaRPr lang="pt-BR" b="0" i="0" dirty="0">
              <a:solidFill>
                <a:srgbClr val="24292F"/>
              </a:solidFill>
              <a:effectLst/>
              <a:latin typeface="-apple-system"/>
            </a:endParaRPr>
          </a:p>
          <a:p>
            <a:endParaRPr lang="pt-BR" dirty="0"/>
          </a:p>
        </p:txBody>
      </p:sp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993A4B0A-FB40-4FE5-9CBA-89F9D3728C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936426"/>
              </p:ext>
            </p:extLst>
          </p:nvPr>
        </p:nvGraphicFramePr>
        <p:xfrm>
          <a:off x="333483" y="2972743"/>
          <a:ext cx="3352800" cy="777240"/>
        </p:xfrm>
        <a:graphic>
          <a:graphicData uri="http://schemas.openxmlformats.org/drawingml/2006/table">
            <a:tbl>
              <a:tblPr/>
              <a:tblGrid>
                <a:gridCol w="3352800">
                  <a:extLst>
                    <a:ext uri="{9D8B030D-6E8A-4147-A177-3AD203B41FA5}">
                      <a16:colId xmlns:a16="http://schemas.microsoft.com/office/drawing/2014/main" val="222819163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pt-BR" dirty="0">
                        <a:effectLst/>
                      </a:endParaRP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99565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pt-BR" dirty="0">
                        <a:effectLst/>
                      </a:endParaRPr>
                    </a:p>
                  </a:txBody>
                  <a:tcPr marL="123825" marR="123825" marT="57150" marB="5715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559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5694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B20265B0-9890-43A3-B07C-738675B6CC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47591"/>
              </p:ext>
            </p:extLst>
          </p:nvPr>
        </p:nvGraphicFramePr>
        <p:xfrm>
          <a:off x="2032000" y="1925129"/>
          <a:ext cx="8127999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82581151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22503655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983438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Tarefa 2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Critério de Êxito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 que será avaliado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4864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Indicar opções de curso após o resultado.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 sistema deve apontar o </a:t>
                      </a:r>
                      <a:r>
                        <a:rPr lang="pt-BR" sz="1800" dirty="0">
                          <a:effectLst/>
                        </a:rPr>
                        <a:t>perfil do usuário após o resultado do teste vocacional.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Velocidade da ação. Efetividade da funcionalidade.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857540"/>
                  </a:ext>
                </a:extLst>
              </a:tr>
            </a:tbl>
          </a:graphicData>
        </a:graphic>
      </p:graphicFrame>
      <p:graphicFrame>
        <p:nvGraphicFramePr>
          <p:cNvPr id="7" name="Tabela 7">
            <a:extLst>
              <a:ext uri="{FF2B5EF4-FFF2-40B4-BE49-F238E27FC236}">
                <a16:creationId xmlns:a16="http://schemas.microsoft.com/office/drawing/2014/main" id="{7FF6C466-CE4F-4BD7-AD50-B2325A9894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7425638"/>
              </p:ext>
            </p:extLst>
          </p:nvPr>
        </p:nvGraphicFramePr>
        <p:xfrm>
          <a:off x="2032000" y="3506594"/>
          <a:ext cx="8127999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71146868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29858849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924246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Tarefa 3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Critério de Êxito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 que será avaliado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1701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Funcionalidade do questionário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Checkbox</a:t>
                      </a:r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funcionando e respondendo de acordo com a vontade do usuário.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Efetividade em realizar a ação. Realizar a ação de forma rápida.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581864"/>
                  </a:ext>
                </a:extLst>
              </a:tr>
            </a:tbl>
          </a:graphicData>
        </a:graphic>
      </p:graphicFrame>
      <p:graphicFrame>
        <p:nvGraphicFramePr>
          <p:cNvPr id="8" name="Tabela 8">
            <a:extLst>
              <a:ext uri="{FF2B5EF4-FFF2-40B4-BE49-F238E27FC236}">
                <a16:creationId xmlns:a16="http://schemas.microsoft.com/office/drawing/2014/main" id="{A104F462-966C-4C30-BDFC-41A432112A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288406"/>
              </p:ext>
            </p:extLst>
          </p:nvPr>
        </p:nvGraphicFramePr>
        <p:xfrm>
          <a:off x="2031999" y="4802819"/>
          <a:ext cx="8127999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79733898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89225028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926007972"/>
                    </a:ext>
                  </a:extLst>
                </a:gridCol>
              </a:tblGrid>
              <a:tr h="127760">
                <a:tc>
                  <a:txBody>
                    <a:bodyPr/>
                    <a:lstStyle/>
                    <a:p>
                      <a:r>
                        <a:rPr lang="pt-BR" b="1" i="0" dirty="0">
                          <a:solidFill>
                            <a:schemeClr val="bg1"/>
                          </a:solidFill>
                          <a:effectLst/>
                          <a:latin typeface="-apple-system"/>
                        </a:rPr>
                        <a:t>Tarefa 4</a:t>
                      </a:r>
                      <a:endParaRPr lang="pt-BR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Critério de Êxito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 que será avaliado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7112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Responsividade da página.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Abrir a página em qualquer dispositivo móvel ou em telas de formatos diferentes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Funcionalidade da tarefa.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1648312"/>
                  </a:ext>
                </a:extLst>
              </a:tr>
            </a:tbl>
          </a:graphicData>
        </a:graphic>
      </p:graphicFrame>
      <p:graphicFrame>
        <p:nvGraphicFramePr>
          <p:cNvPr id="9" name="Tabela 9">
            <a:extLst>
              <a:ext uri="{FF2B5EF4-FFF2-40B4-BE49-F238E27FC236}">
                <a16:creationId xmlns:a16="http://schemas.microsoft.com/office/drawing/2014/main" id="{402BA307-1377-438B-B109-62B2FE8A0A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6733106"/>
              </p:ext>
            </p:extLst>
          </p:nvPr>
        </p:nvGraphicFramePr>
        <p:xfrm>
          <a:off x="2031999" y="617984"/>
          <a:ext cx="8127999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416545636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6290468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6770665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Tarefa 1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Critério de Êxito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 que será avaliado</a:t>
                      </a:r>
                      <a:endParaRPr lang="pt-BR" dirty="0"/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6896991"/>
                  </a:ext>
                </a:extLst>
              </a:tr>
              <a:tr h="399496"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Página inicial informativa, clara e concisa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Ter acesso a todas as informações que o site oferece na página inicial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Facilidade em realizar a ações. Efetivação das ações do usuário no site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111692"/>
                  </a:ext>
                </a:extLst>
              </a:tr>
            </a:tbl>
          </a:graphicData>
        </a:graphic>
      </p:graphicFrame>
      <p:sp>
        <p:nvSpPr>
          <p:cNvPr id="2" name="CaixaDeTexto 1">
            <a:extLst>
              <a:ext uri="{FF2B5EF4-FFF2-40B4-BE49-F238E27FC236}">
                <a16:creationId xmlns:a16="http://schemas.microsoft.com/office/drawing/2014/main" id="{D5BEB5A3-A54D-4B80-A680-B0C3C0B7B6AD}"/>
              </a:ext>
            </a:extLst>
          </p:cNvPr>
          <p:cNvSpPr txBox="1"/>
          <p:nvPr/>
        </p:nvSpPr>
        <p:spPr>
          <a:xfrm>
            <a:off x="2031999" y="97654"/>
            <a:ext cx="8127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Testes e Solução </a:t>
            </a:r>
          </a:p>
        </p:txBody>
      </p:sp>
    </p:spTree>
    <p:extLst>
      <p:ext uri="{BB962C8B-B14F-4D97-AF65-F5344CB8AC3E}">
        <p14:creationId xmlns:p14="http://schemas.microsoft.com/office/powerpoint/2010/main" val="301723468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Retrospec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204</TotalTime>
  <Words>1012</Words>
  <Application>Microsoft Office PowerPoint</Application>
  <PresentationFormat>Widescreen</PresentationFormat>
  <Paragraphs>150</Paragraphs>
  <Slides>11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-apple-system</vt:lpstr>
      <vt:lpstr>Arial</vt:lpstr>
      <vt:lpstr>Calibri</vt:lpstr>
      <vt:lpstr>Calibri Light</vt:lpstr>
      <vt:lpstr>Retrospectiva</vt:lpstr>
      <vt:lpstr>Projeto: Desenvolvimento web front-end</vt:lpstr>
      <vt:lpstr>Contextualização</vt:lpstr>
      <vt:lpstr>Personas </vt:lpstr>
      <vt:lpstr>Apresentação do PowerPoint</vt:lpstr>
      <vt:lpstr>Histórias de usuário</vt:lpstr>
      <vt:lpstr>Requisitos do sistema</vt:lpstr>
      <vt:lpstr>Requisitos do   sistema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Projeto: Desenvolvimento web front end</dc:title>
  <dc:creator>Henrique Brito</dc:creator>
  <cp:lastModifiedBy>Fabricio Maia Dos Santos</cp:lastModifiedBy>
  <cp:revision>9</cp:revision>
  <dcterms:created xsi:type="dcterms:W3CDTF">2022-09-16T21:02:38Z</dcterms:created>
  <dcterms:modified xsi:type="dcterms:W3CDTF">2022-12-11T23:31:13Z</dcterms:modified>
</cp:coreProperties>
</file>

<file path=docProps/thumbnail.jpeg>
</file>